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259" r:id="rId4"/>
    <p:sldId id="307" r:id="rId5"/>
    <p:sldId id="258" r:id="rId6"/>
    <p:sldId id="303" r:id="rId7"/>
    <p:sldId id="266" r:id="rId8"/>
    <p:sldId id="269" r:id="rId9"/>
    <p:sldId id="290" r:id="rId10"/>
    <p:sldId id="294" r:id="rId11"/>
    <p:sldId id="308" r:id="rId12"/>
    <p:sldId id="309" r:id="rId13"/>
    <p:sldId id="305" r:id="rId14"/>
    <p:sldId id="272" r:id="rId15"/>
    <p:sldId id="302" r:id="rId16"/>
    <p:sldId id="273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D2F"/>
    <a:srgbClr val="CC33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797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3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89776" cy="1470025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356" y="2112941"/>
            <a:ext cx="5429288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DD9F2-2154-4EE6-B149-72CF1D77097A}" type="datetimeFigureOut">
              <a:rPr lang="en-US"/>
              <a:pPr>
                <a:defRPr/>
              </a:pPr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081A6-19E0-480C-8E3D-AD7E459CAD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45359-7173-4790-BBF4-B7554507D851}" type="datetimeFigureOut">
              <a:rPr lang="en-US"/>
              <a:pPr>
                <a:defRPr/>
              </a:pPr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69122-7157-475B-9956-6ACCCDB182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B3E24-2816-4046-9E5E-6EF2F6BCE251}" type="datetimeFigureOut">
              <a:rPr lang="en-US"/>
              <a:pPr>
                <a:defRPr/>
              </a:pPr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96F71-85E3-43C9-944F-B48B63171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C3399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740D0-19E9-4038-9521-5014936A8540}" type="datetimeFigureOut">
              <a:rPr lang="en-US"/>
              <a:pPr>
                <a:defRPr/>
              </a:pPr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ACFFD-38FB-420F-8E90-F69CD593AD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8604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28586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2DE2A-CF8D-4F34-8122-F1C8AB3F494C}" type="datetimeFigureOut">
              <a:rPr lang="en-US"/>
              <a:pPr>
                <a:defRPr/>
              </a:pPr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423E8-9275-4D3F-B41F-5446A6BCA8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7CED6-2F21-4FFD-B564-507D70002ECD}" type="datetimeFigureOut">
              <a:rPr lang="en-US"/>
              <a:pPr>
                <a:defRPr/>
              </a:pPr>
              <a:t>4/5/2019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33C2A-45B6-4F17-97F6-5ADD313EC5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CB7F7-A629-482B-918E-576D90604BC0}" type="datetimeFigureOut">
              <a:rPr lang="en-US"/>
              <a:pPr>
                <a:defRPr/>
              </a:pPr>
              <a:t>4/5/2019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637C7-0A41-4A97-9328-E4D3FEED41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38878-710B-4573-BB96-91EC45A04CCD}" type="datetimeFigureOut">
              <a:rPr lang="en-US"/>
              <a:pPr>
                <a:defRPr/>
              </a:pPr>
              <a:t>4/5/2019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F9BDC-84C4-44AD-9742-A04E8D7671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C89BA-93A9-4CB5-A94D-1782D427B554}" type="datetimeFigureOut">
              <a:rPr lang="en-US"/>
              <a:pPr>
                <a:defRPr/>
              </a:pPr>
              <a:t>4/5/2019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BB26D-466F-4DDE-8377-6CFA4AE56A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9384B-3AA6-4259-815B-F1AC9774AF14}" type="datetimeFigureOut">
              <a:rPr lang="en-US"/>
              <a:pPr>
                <a:defRPr/>
              </a:pPr>
              <a:t>4/5/2019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626A5-FE56-448A-A88A-3F49B9B59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CDE01-36A8-461B-862C-D1E8850EE7FB}" type="datetimeFigureOut">
              <a:rPr lang="en-US"/>
              <a:pPr>
                <a:defRPr/>
              </a:pPr>
              <a:t>4/5/2019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AEFDE-B541-4FB7-AC8E-60C93420C1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rgbClr val="FFFFFF">
              <a:alpha val="65097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23625F0-93D5-4E36-8608-3D3D07E183E7}" type="datetimeFigureOut">
              <a:rPr lang="en-US"/>
              <a:pPr>
                <a:defRPr/>
              </a:pPr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175E58-B2A5-4850-9B38-AF21A66BAA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333375"/>
            <a:ext cx="7789863" cy="839788"/>
          </a:xfrm>
        </p:spPr>
        <p:txBody>
          <a:bodyPr>
            <a:normAutofit fontScale="90000"/>
          </a:bodyPr>
          <a:lstStyle/>
          <a:p>
            <a:r>
              <a:rPr kumimoji="1" lang="ru-RU" sz="2000" b="1" smtClean="0">
                <a:latin typeface="Times New Roman" pitchFamily="18" charset="0"/>
              </a:rPr>
              <a:t>МБОУ «Средняя общеобразовательная </a:t>
            </a:r>
            <a:br>
              <a:rPr kumimoji="1" lang="ru-RU" sz="2000" b="1" smtClean="0">
                <a:latin typeface="Times New Roman" pitchFamily="18" charset="0"/>
              </a:rPr>
            </a:br>
            <a:r>
              <a:rPr kumimoji="1" lang="ru-RU" sz="2000" b="1" smtClean="0">
                <a:latin typeface="Times New Roman" pitchFamily="18" charset="0"/>
              </a:rPr>
              <a:t>русско-татарская школа  №103»</a:t>
            </a:r>
            <a:br>
              <a:rPr kumimoji="1" lang="ru-RU" sz="2000" b="1" smtClean="0">
                <a:latin typeface="Times New Roman" pitchFamily="18" charset="0"/>
              </a:rPr>
            </a:br>
            <a:endParaRPr lang="en-US" sz="2000" b="1" smtClean="0">
              <a:latin typeface="Times New Roman" pitchFamily="18" charset="0"/>
            </a:endParaRP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1857375" y="2112963"/>
            <a:ext cx="5429250" cy="1752600"/>
          </a:xfrm>
        </p:spPr>
        <p:txBody>
          <a:bodyPr/>
          <a:lstStyle/>
          <a:p>
            <a:r>
              <a:rPr lang="ru-RU" b="1" smtClean="0">
                <a:latin typeface="Times New Roman" pitchFamily="18" charset="0"/>
              </a:rPr>
              <a:t>ИГРОВЫЕ ТЕХНОЛОГИИ на уроках в начальной школе</a:t>
            </a:r>
            <a:endParaRPr lang="en-US" b="1" smtClean="0">
              <a:latin typeface="Times New Roman" pitchFamily="18" charset="0"/>
            </a:endParaRPr>
          </a:p>
        </p:txBody>
      </p:sp>
      <p:sp>
        <p:nvSpPr>
          <p:cNvPr id="13315" name="Прямоугольник 3"/>
          <p:cNvSpPr>
            <a:spLocks noChangeArrowheads="1"/>
          </p:cNvSpPr>
          <p:nvPr/>
        </p:nvSpPr>
        <p:spPr bwMode="auto">
          <a:xfrm>
            <a:off x="4140200" y="5157788"/>
            <a:ext cx="374491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</a:rPr>
              <a:t>Подготовила: </a:t>
            </a:r>
          </a:p>
          <a:p>
            <a:r>
              <a:rPr lang="ru-RU" b="1">
                <a:latin typeface="Times New Roman" pitchFamily="18" charset="0"/>
              </a:rPr>
              <a:t>учитель начальных классов </a:t>
            </a:r>
          </a:p>
          <a:p>
            <a:r>
              <a:rPr lang="ru-RU" b="1">
                <a:latin typeface="Times New Roman" pitchFamily="18" charset="0"/>
              </a:rPr>
              <a:t>Мухина Н. В.</a:t>
            </a:r>
            <a:endParaRPr lang="ru-RU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/>
              <a:t>1 вариант</a:t>
            </a:r>
          </a:p>
        </p:txBody>
      </p:sp>
      <p:sp>
        <p:nvSpPr>
          <p:cNvPr id="28676" name="Rectangle 4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		</a:t>
            </a:r>
            <a:r>
              <a:rPr lang="ru-RU" sz="3600" smtClean="0"/>
              <a:t>Подбери имена существительные на тему «Посуда»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2 вариант</a:t>
            </a:r>
          </a:p>
        </p:txBody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		</a:t>
            </a:r>
            <a:r>
              <a:rPr lang="ru-RU" b="1" smtClean="0"/>
              <a:t>Чашка, тарелка, лопата, кастрюля.</a:t>
            </a:r>
          </a:p>
          <a:p>
            <a:endParaRPr lang="ru-RU" b="1" smtClean="0"/>
          </a:p>
          <a:p>
            <a:r>
              <a:rPr lang="ru-RU" smtClean="0"/>
              <a:t>Найди лишнее слово.</a:t>
            </a:r>
          </a:p>
          <a:p>
            <a:r>
              <a:rPr lang="ru-RU" smtClean="0"/>
              <a:t>Объясни, почему слово лишнее.</a:t>
            </a:r>
          </a:p>
          <a:p>
            <a:r>
              <a:rPr lang="ru-RU" smtClean="0"/>
              <a:t>Каким словом можно назвать все оставшиеся слова.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3 вариант</a:t>
            </a:r>
          </a:p>
        </p:txBody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dirty="0" smtClean="0"/>
              <a:t>	</a:t>
            </a:r>
            <a:r>
              <a:rPr lang="ru-RU" sz="4000" b="1" dirty="0" err="1" smtClean="0"/>
              <a:t>Аалтрек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лажок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раукжк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зоонкв</a:t>
            </a:r>
            <a:endParaRPr lang="ru-RU" sz="4000" b="1" smtClean="0"/>
          </a:p>
          <a:p>
            <a:pPr>
              <a:buFont typeface="Arial" charset="0"/>
              <a:buNone/>
            </a:pPr>
            <a:r>
              <a:rPr lang="ru-RU" sz="4000" smtClean="0"/>
              <a:t> </a:t>
            </a:r>
            <a:endParaRPr lang="ru-RU" sz="4000" dirty="0" smtClean="0"/>
          </a:p>
          <a:p>
            <a:r>
              <a:rPr lang="ru-RU" dirty="0" smtClean="0"/>
              <a:t>Нам надо прочитать зашифрованные слова.</a:t>
            </a:r>
          </a:p>
          <a:p>
            <a:pPr>
              <a:buFont typeface="Arial" charset="0"/>
              <a:buNone/>
            </a:pPr>
            <a:r>
              <a:rPr lang="ru-RU" dirty="0" smtClean="0"/>
              <a:t>Что за слова были зашифрованы?</a:t>
            </a:r>
          </a:p>
          <a:p>
            <a:r>
              <a:rPr lang="ru-RU" dirty="0" smtClean="0"/>
              <a:t>Как их можно назвать одним словом?</a:t>
            </a:r>
          </a:p>
          <a:p>
            <a:r>
              <a:rPr lang="ru-RU" dirty="0" smtClean="0"/>
              <a:t>Что мешает это сделать? Какое </a:t>
            </a:r>
            <a:r>
              <a:rPr lang="ru-RU" dirty="0" err="1" smtClean="0"/>
              <a:t>слвоо</a:t>
            </a:r>
            <a:r>
              <a:rPr lang="ru-RU" dirty="0" smtClean="0"/>
              <a:t> лишнее?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</a:rPr>
              <a:t>Результаты игровых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</a:rPr>
              <a:t>технологий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>
          <a:xfrm>
            <a:off x="539750" y="1341438"/>
            <a:ext cx="8229600" cy="4525962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ru-RU" sz="2800" dirty="0" smtClean="0">
                <a:latin typeface="Times New Roman" pitchFamily="18" charset="0"/>
              </a:rPr>
              <a:t>ИТ- эффективное </a:t>
            </a:r>
            <a:r>
              <a:rPr lang="ru-RU" sz="2800" dirty="0" smtClean="0">
                <a:latin typeface="Times New Roman" pitchFamily="18" charset="0"/>
              </a:rPr>
              <a:t>средство воспитания познавательных интересов и активизации деятельности учащихся;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ru-RU" sz="2800" dirty="0" smtClean="0">
                <a:latin typeface="Times New Roman" pitchFamily="18" charset="0"/>
              </a:rPr>
              <a:t>тренировка памяти, помогающая учащимся выработать речевые умения и навыки;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ru-RU" sz="2800" dirty="0" smtClean="0">
                <a:latin typeface="Times New Roman" pitchFamily="18" charset="0"/>
              </a:rPr>
              <a:t>ИТ стимулируют </a:t>
            </a:r>
            <a:r>
              <a:rPr lang="ru-RU" sz="2800" dirty="0" smtClean="0">
                <a:latin typeface="Times New Roman" pitchFamily="18" charset="0"/>
              </a:rPr>
              <a:t>умственную деятельность учащихся, развивает внимание и познавательный интерес к предмету;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sz="2800" dirty="0" smtClean="0">
                <a:latin typeface="Times New Roman" pitchFamily="18" charset="0"/>
              </a:rPr>
              <a:t>способствуют </a:t>
            </a:r>
            <a:r>
              <a:rPr lang="ru-RU" sz="2800" dirty="0" smtClean="0">
                <a:latin typeface="Times New Roman" pitchFamily="18" charset="0"/>
              </a:rPr>
              <a:t>преодолению пассивности учеников;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sz="2800" dirty="0" smtClean="0">
                <a:latin typeface="Times New Roman" pitchFamily="18" charset="0"/>
              </a:rPr>
              <a:t>способствуют </a:t>
            </a:r>
            <a:r>
              <a:rPr lang="ru-RU" sz="2800" dirty="0" smtClean="0">
                <a:latin typeface="Times New Roman" pitchFamily="18" charset="0"/>
              </a:rPr>
              <a:t>усилению работоспособности учащихся.</a:t>
            </a:r>
          </a:p>
          <a:p>
            <a:pPr>
              <a:lnSpc>
                <a:spcPct val="90000"/>
              </a:lnSpc>
            </a:pPr>
            <a:endParaRPr lang="ru-RU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8" name="Rectangle 16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</a:rPr>
              <a:t>Плюсы    </a:t>
            </a:r>
            <a:r>
              <a:rPr lang="ru-RU" smtClean="0"/>
              <a:t>  </a:t>
            </a:r>
          </a:p>
        </p:txBody>
      </p:sp>
      <p:sp>
        <p:nvSpPr>
          <p:cNvPr id="33810" name="Rectangle 18"/>
          <p:cNvSpPr>
            <a:spLocks noGrp="1"/>
          </p:cNvSpPr>
          <p:nvPr>
            <p:ph type="body" sz="half" idx="4294967295"/>
          </p:nvPr>
        </p:nvSpPr>
        <p:spPr>
          <a:xfrm>
            <a:off x="1042988" y="981075"/>
            <a:ext cx="7920037" cy="452596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ru-RU" sz="2800" dirty="0" smtClean="0">
                <a:latin typeface="Times New Roman" pitchFamily="18" charset="0"/>
              </a:rPr>
              <a:t>способствуют </a:t>
            </a:r>
            <a:r>
              <a:rPr lang="ru-RU" sz="2800" dirty="0" smtClean="0">
                <a:latin typeface="Times New Roman" pitchFamily="18" charset="0"/>
              </a:rPr>
              <a:t>повышению интереса, активизации и   развитию мышления;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ru-RU" sz="2800" dirty="0" smtClean="0">
                <a:latin typeface="Times New Roman" pitchFamily="18" charset="0"/>
              </a:rPr>
              <a:t>несут </a:t>
            </a:r>
            <a:r>
              <a:rPr lang="ru-RU" sz="2800" dirty="0" err="1" smtClean="0">
                <a:latin typeface="Times New Roman" pitchFamily="18" charset="0"/>
              </a:rPr>
              <a:t>здоровьесберегающий</a:t>
            </a:r>
            <a:r>
              <a:rPr lang="ru-RU" sz="2800" dirty="0" smtClean="0">
                <a:latin typeface="Times New Roman" pitchFamily="18" charset="0"/>
              </a:rPr>
              <a:t>   фактор в развитии и обучении;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ru-RU" sz="2800" dirty="0" smtClean="0">
                <a:latin typeface="Times New Roman" pitchFamily="18" charset="0"/>
              </a:rPr>
              <a:t>идет передача опыта старших поколений младшим;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ru-RU" sz="2800" dirty="0" smtClean="0">
                <a:latin typeface="Times New Roman" pitchFamily="18" charset="0"/>
              </a:rPr>
              <a:t>способствуют </a:t>
            </a:r>
            <a:r>
              <a:rPr lang="ru-RU" sz="2800" dirty="0" smtClean="0">
                <a:latin typeface="Times New Roman" pitchFamily="18" charset="0"/>
              </a:rPr>
              <a:t>использованию    знаний в новой ситуации;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ru-RU" sz="2800" dirty="0" smtClean="0">
                <a:latin typeface="Times New Roman" pitchFamily="18" charset="0"/>
              </a:rPr>
              <a:t>являются </a:t>
            </a:r>
            <a:r>
              <a:rPr lang="ru-RU" sz="2800" dirty="0" smtClean="0">
                <a:latin typeface="Times New Roman" pitchFamily="18" charset="0"/>
              </a:rPr>
              <a:t>естественной формой труда ребенка, приготовлением к   будущей жизни;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ru-RU" sz="2800" dirty="0" smtClean="0">
                <a:latin typeface="Times New Roman" pitchFamily="18" charset="0"/>
              </a:rPr>
              <a:t>способствуют </a:t>
            </a:r>
            <a:r>
              <a:rPr lang="ru-RU" sz="2800" dirty="0" smtClean="0">
                <a:latin typeface="Times New Roman" pitchFamily="18" charset="0"/>
              </a:rPr>
              <a:t>объединению коллектива и формированию ответственности.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  <a:latin typeface="Times New Roman" pitchFamily="18" charset="0"/>
              </a:rPr>
              <a:t>Минусы</a:t>
            </a:r>
            <a:r>
              <a:rPr lang="ru-RU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>
          <a:xfrm>
            <a:off x="611188" y="1196975"/>
            <a:ext cx="8229600" cy="4525963"/>
          </a:xfrm>
        </p:spPr>
        <p:txBody>
          <a:bodyPr/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ru-RU" smtClean="0">
                <a:latin typeface="Times New Roman" pitchFamily="18" charset="0"/>
              </a:rPr>
              <a:t>сложность в организации и проблемы с дисциплиной;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smtClean="0">
                <a:latin typeface="Times New Roman" pitchFamily="18" charset="0"/>
              </a:rPr>
              <a:t>подготовка требует больших затрат времени, нежели ее проведение;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smtClean="0">
                <a:latin typeface="Times New Roman" pitchFamily="18" charset="0"/>
              </a:rPr>
              <a:t>увлекаясь игровой оболочкой, можно потерять образовательное содержание;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smtClean="0">
                <a:latin typeface="Times New Roman" pitchFamily="18" charset="0"/>
              </a:rPr>
              <a:t>невозможность использования на любом материале;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smtClean="0">
                <a:latin typeface="Times New Roman" pitchFamily="18" charset="0"/>
              </a:rPr>
              <a:t>сложность в оценке учащихся.</a:t>
            </a:r>
          </a:p>
          <a:p>
            <a:endParaRPr lang="ru-RU" smtClean="0">
              <a:latin typeface="Times New Roman" pitchFamily="18" charset="0"/>
            </a:endParaRPr>
          </a:p>
          <a:p>
            <a:endParaRPr lang="ru-RU" sz="28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chool214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1556792"/>
            <a:ext cx="4279512" cy="449479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 descr="school211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33375"/>
            <a:ext cx="4106863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tx1"/>
                </a:solidFill>
                <a:latin typeface="Times New Roman" pitchFamily="18" charset="0"/>
              </a:rPr>
              <a:t>Проблема современной школы –</a:t>
            </a:r>
            <a:r>
              <a:rPr lang="ru-RU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>
          <a:xfrm>
            <a:off x="827088" y="1412875"/>
            <a:ext cx="4402137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4400" smtClean="0"/>
              <a:t>	</a:t>
            </a:r>
            <a:r>
              <a:rPr lang="ru-RU" sz="4400" smtClean="0">
                <a:latin typeface="Times New Roman" pitchFamily="18" charset="0"/>
              </a:rPr>
              <a:t>потеря многими учащимися интереса к учению.</a:t>
            </a:r>
          </a:p>
        </p:txBody>
      </p:sp>
      <p:pic>
        <p:nvPicPr>
          <p:cNvPr id="36869" name="Picture 5" descr="3731491-644x4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2276475"/>
            <a:ext cx="3708400" cy="2962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</a:rPr>
              <a:t>Цель игровых технологий-</a:t>
            </a:r>
          </a:p>
        </p:txBody>
      </p:sp>
      <p:sp>
        <p:nvSpPr>
          <p:cNvPr id="15365" name="Rectangle 5"/>
          <p:cNvSpPr>
            <a:spLocks noGrp="1"/>
          </p:cNvSpPr>
          <p:nvPr>
            <p:ph type="body" idx="4294967295"/>
          </p:nvPr>
        </p:nvSpPr>
        <p:spPr>
          <a:xfrm>
            <a:off x="900113" y="1773238"/>
            <a:ext cx="7056437" cy="23034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	</a:t>
            </a:r>
            <a:r>
              <a:rPr lang="ru-RU" sz="4400" smtClean="0">
                <a:latin typeface="Times New Roman" pitchFamily="18" charset="0"/>
              </a:rPr>
              <a:t>пробудить интерес к познанию, науке, книге, учению.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tx1"/>
                </a:solidFill>
                <a:latin typeface="Times New Roman" pitchFamily="18" charset="0"/>
              </a:rPr>
              <a:t>Фено́мен 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</a:rPr>
              <a:t>игры</a:t>
            </a:r>
          </a:p>
        </p:txBody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		</a:t>
            </a:r>
            <a:r>
              <a:rPr lang="ru-RU" sz="3600" smtClean="0">
                <a:latin typeface="Times New Roman" pitchFamily="18" charset="0"/>
              </a:rPr>
              <a:t>в том и состоит, что являясь развлечением, отдыхом, она способна перерасти в обучение, в творчество, в терапию, в модель типа человеческих отношений и проявлений в труде, воспитании.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6390" name="Rectangle 6"/>
          <p:cNvSpPr>
            <a:spLocks noGrp="1"/>
          </p:cNvSpPr>
          <p:nvPr>
            <p:ph type="body" idx="4294967295"/>
          </p:nvPr>
        </p:nvSpPr>
        <p:spPr>
          <a:xfrm>
            <a:off x="467544" y="1268760"/>
            <a:ext cx="8229600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dirty="0" smtClean="0"/>
              <a:t>		</a:t>
            </a:r>
            <a:r>
              <a:rPr lang="ru-RU" dirty="0" smtClean="0">
                <a:latin typeface="Times New Roman" pitchFamily="18" charset="0"/>
              </a:rPr>
              <a:t>Игра занимает значительное </a:t>
            </a:r>
            <a:r>
              <a:rPr lang="ru-RU" smtClean="0">
                <a:latin typeface="Times New Roman" pitchFamily="18" charset="0"/>
              </a:rPr>
              <a:t>место в </a:t>
            </a:r>
            <a:r>
              <a:rPr lang="ru-RU" dirty="0" smtClean="0">
                <a:latin typeface="Times New Roman" pitchFamily="18" charset="0"/>
              </a:rPr>
              <a:t>первые годы обучения детей в школе. В начале учащихся интересует сама форма игры, а затем уже и тот материал, без которого нельзя участвовать в игре.</a:t>
            </a:r>
          </a:p>
          <a:p>
            <a:pPr>
              <a:buFont typeface="Arial" charset="0"/>
              <a:buNone/>
            </a:pPr>
            <a:r>
              <a:rPr lang="ru-RU" dirty="0" smtClean="0">
                <a:latin typeface="Times New Roman" pitchFamily="18" charset="0"/>
              </a:rPr>
              <a:t>		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34417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</a:rPr>
              <a:t>Использование игровых технологий на уроках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260350"/>
            <a:ext cx="4284663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>
                <a:latin typeface="Calibri" pitchFamily="34" charset="0"/>
                <a:cs typeface="Times New Roman" pitchFamily="18" charset="0"/>
              </a:rPr>
              <a:t>Расставьте карточки,</a:t>
            </a:r>
          </a:p>
          <a:p>
            <a:pPr algn="ctr"/>
            <a:r>
              <a:rPr lang="ru-RU" sz="2800">
                <a:latin typeface="Calibri" pitchFamily="34" charset="0"/>
                <a:cs typeface="Times New Roman" pitchFamily="18" charset="0"/>
              </a:rPr>
              <a:t> начиная с самой большой. </a:t>
            </a:r>
            <a:endParaRPr lang="ru-RU" sz="2800">
              <a:latin typeface="Calibri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572000" y="404813"/>
            <a:ext cx="0" cy="525621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 descr="C:\Documents and Settings\UserXP\Мои документы\Мои рисунки\1ясчи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3888431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932363" y="260350"/>
            <a:ext cx="36004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Calibri" pitchFamily="34" charset="0"/>
                <a:cs typeface="Times New Roman" pitchFamily="18" charset="0"/>
              </a:rPr>
              <a:t>Постройте </a:t>
            </a:r>
          </a:p>
          <a:p>
            <a:pPr algn="ctr"/>
            <a:r>
              <a:rPr lang="ru-RU" sz="2800">
                <a:latin typeface="Calibri" pitchFamily="34" charset="0"/>
                <a:cs typeface="Times New Roman" pitchFamily="18" charset="0"/>
              </a:rPr>
              <a:t>пирамидку.</a:t>
            </a:r>
          </a:p>
        </p:txBody>
      </p:sp>
      <p:pic>
        <p:nvPicPr>
          <p:cNvPr id="7" name="Рисунок 6" descr="C:\Documents and Settings\UserXP\Мои документы\Мои рисунки\1ясчичяИСМсчисмт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916832"/>
            <a:ext cx="432435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Прямоугольник 2"/>
          <p:cNvSpPr>
            <a:spLocks noChangeArrowheads="1"/>
          </p:cNvSpPr>
          <p:nvPr/>
        </p:nvSpPr>
        <p:spPr bwMode="auto">
          <a:xfrm>
            <a:off x="684213" y="260350"/>
            <a:ext cx="66960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</a:rPr>
              <a:t>Игровое упражнение</a:t>
            </a:r>
          </a:p>
          <a:p>
            <a:pPr algn="ctr"/>
            <a:r>
              <a:rPr lang="ru-RU" sz="3200">
                <a:latin typeface="Times New Roman" pitchFamily="18" charset="0"/>
              </a:rPr>
              <a:t> «Реши правильно и прочти»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132138" y="1628775"/>
          <a:ext cx="2376264" cy="3435096"/>
        </p:xfrm>
        <a:graphic>
          <a:graphicData uri="http://schemas.openxmlformats.org/drawingml/2006/table">
            <a:tbl>
              <a:tblPr/>
              <a:tblGrid>
                <a:gridCol w="1302991"/>
                <a:gridCol w="1073273"/>
              </a:tblGrid>
              <a:tr h="33123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6 – 1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5 + 2 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10 – 8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5 + 2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7 – 4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6 + 3 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5 + 5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</a:t>
                      </a:r>
                      <a:endParaRPr lang="ru-RU" sz="28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28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</a:t>
                      </a:r>
                      <a:endParaRPr lang="ru-RU" sz="28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28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endParaRPr lang="ru-RU" sz="28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28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Ц</a:t>
                      </a:r>
                      <a:endParaRPr lang="ru-RU" sz="28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948264" y="980728"/>
          <a:ext cx="1491176" cy="4619854"/>
        </p:xfrm>
        <a:graphic>
          <a:graphicData uri="http://schemas.openxmlformats.org/drawingml/2006/table">
            <a:tbl>
              <a:tblPr/>
              <a:tblGrid>
                <a:gridCol w="745588"/>
                <a:gridCol w="745588"/>
              </a:tblGrid>
              <a:tr h="35784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1</a:t>
                      </a:r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latin typeface="+mn-lt"/>
                        </a:rPr>
                        <a:t>И</a:t>
                      </a:r>
                      <a:endParaRPr lang="ru-RU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784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2</a:t>
                      </a:r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Л</a:t>
                      </a:r>
                      <a:endParaRPr lang="ru-RU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784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3</a:t>
                      </a:r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Д</a:t>
                      </a:r>
                      <a:endParaRPr lang="ru-RU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784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4</a:t>
                      </a:r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784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5</a:t>
                      </a:r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М</a:t>
                      </a:r>
                      <a:endParaRPr lang="ru-RU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784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6</a:t>
                      </a:r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К</a:t>
                      </a:r>
                      <a:endParaRPr lang="ru-RU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784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7</a:t>
                      </a:r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О</a:t>
                      </a:r>
                      <a:endParaRPr lang="ru-RU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784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8</a:t>
                      </a:r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Р</a:t>
                      </a:r>
                      <a:endParaRPr lang="ru-RU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784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9</a:t>
                      </a:r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505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10</a:t>
                      </a:r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</a:rPr>
                        <a:t>Ц</a:t>
                      </a:r>
                      <a:endParaRPr lang="ru-RU" sz="240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" name="Содержимое 3" descr="сканирование000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412875"/>
            <a:ext cx="7265988" cy="33559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SC_MS_RU_RU_Ed_4_Accessories_2007v_Russ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MSC_MS_RU_RU_Ed_4_Accessories_2007v_Russia</Template>
  <TotalTime>590</TotalTime>
  <Words>248</Words>
  <Application>Microsoft Office PowerPoint</Application>
  <PresentationFormat>Экран (4:3)</PresentationFormat>
  <Paragraphs>88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MSC_MS_RU_RU_Ed_4_Accessories_2007v_Russia</vt:lpstr>
      <vt:lpstr>МБОУ «Средняя общеобразовательная  русско-татарская школа  №103» </vt:lpstr>
      <vt:lpstr>Проблема современной школы – </vt:lpstr>
      <vt:lpstr>Цель игровых технологий-</vt:lpstr>
      <vt:lpstr>Фено́мен игры</vt:lpstr>
      <vt:lpstr>Презентация PowerPoint</vt:lpstr>
      <vt:lpstr>Использование игровых технологий на уроках</vt:lpstr>
      <vt:lpstr>Презентация PowerPoint</vt:lpstr>
      <vt:lpstr>Презентация PowerPoint</vt:lpstr>
      <vt:lpstr>Презентация PowerPoint</vt:lpstr>
      <vt:lpstr>1 вариант</vt:lpstr>
      <vt:lpstr>2 вариант</vt:lpstr>
      <vt:lpstr>3 вариант</vt:lpstr>
      <vt:lpstr>Результаты игровых технологий</vt:lpstr>
      <vt:lpstr>Плюсы      </vt:lpstr>
      <vt:lpstr>Минусы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МОУ «Средняя общеобразовательная школа №7  с углубленным изучением отдельных предметов»</dc:title>
  <dc:creator>User</dc:creator>
  <cp:lastModifiedBy>User205</cp:lastModifiedBy>
  <cp:revision>64</cp:revision>
  <dcterms:created xsi:type="dcterms:W3CDTF">2011-10-28T18:31:27Z</dcterms:created>
  <dcterms:modified xsi:type="dcterms:W3CDTF">2019-04-05T10:49:09Z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TC019087009991</vt:lpwstr>
  </property>
</Properties>
</file>